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435" r:id="rId4"/>
    <p:sldId id="259" r:id="rId5"/>
    <p:sldId id="260" r:id="rId6"/>
    <p:sldId id="261" r:id="rId7"/>
    <p:sldId id="262" r:id="rId8"/>
    <p:sldId id="297" r:id="rId9"/>
    <p:sldId id="263" r:id="rId10"/>
    <p:sldId id="453" r:id="rId11"/>
    <p:sldId id="445" r:id="rId12"/>
    <p:sldId id="446" r:id="rId13"/>
    <p:sldId id="447" r:id="rId14"/>
    <p:sldId id="454" r:id="rId15"/>
    <p:sldId id="449" r:id="rId16"/>
    <p:sldId id="455" r:id="rId17"/>
    <p:sldId id="456" r:id="rId18"/>
    <p:sldId id="457" r:id="rId19"/>
    <p:sldId id="408" r:id="rId20"/>
    <p:sldId id="458" r:id="rId21"/>
    <p:sldId id="407" r:id="rId22"/>
    <p:sldId id="417" r:id="rId23"/>
    <p:sldId id="281" r:id="rId24"/>
    <p:sldId id="275" r:id="rId25"/>
    <p:sldId id="276" r:id="rId26"/>
    <p:sldId id="277" r:id="rId27"/>
    <p:sldId id="278" r:id="rId28"/>
    <p:sldId id="283" r:id="rId29"/>
    <p:sldId id="284" r:id="rId30"/>
    <p:sldId id="309" r:id="rId31"/>
    <p:sldId id="310" r:id="rId32"/>
    <p:sldId id="288" r:id="rId33"/>
    <p:sldId id="289" r:id="rId34"/>
    <p:sldId id="418" r:id="rId35"/>
    <p:sldId id="312" r:id="rId36"/>
    <p:sldId id="313" r:id="rId37"/>
    <p:sldId id="31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02/12/2021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02/12/2021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02/12/2021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02/12/2021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02/12/2021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02/12/2021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02/12/2021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02/12/2021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02/12/2021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02/12/2021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02/12/2021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02/12/2021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892552"/>
          </a:xfrm>
          <a:prstGeom prst="rect">
            <a:avLst/>
          </a:prstGeom>
        </p:spPr>
        <p:txBody>
          <a:bodyPr wrap="square">
            <a:spAutoFit/>
          </a:bodyPr>
          <a:lstStyle/>
          <a:p>
            <a:pPr algn="ctr" fontAlgn="auto">
              <a:spcBef>
                <a:spcPts val="0"/>
              </a:spcBef>
              <a:spcAft>
                <a:spcPts val="0"/>
              </a:spcAft>
              <a:defRPr/>
            </a:pPr>
            <a:r>
              <a:rPr lang="en-US" sz="2400" b="1" dirty="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28  </a:t>
            </a:r>
            <a:r>
              <a:rPr lang="en-US" sz="2400" b="1" dirty="0" err="1">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Rabiul</a:t>
            </a:r>
            <a:r>
              <a:rPr lang="en-US" sz="2400" b="1" dirty="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err="1">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Akhir</a:t>
            </a:r>
            <a:r>
              <a:rPr lang="en-US" sz="2400" b="1" dirty="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smtClean="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1443 </a:t>
            </a:r>
            <a:r>
              <a:rPr lang="en-US" sz="2400" b="1" i="1" dirty="0" err="1" smtClean="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  03 </a:t>
            </a:r>
            <a:r>
              <a:rPr lang="en-US" sz="2400" b="1" dirty="0" err="1" smtClean="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Disember</a:t>
            </a:r>
            <a:r>
              <a:rPr lang="en-US" sz="2400" b="1" dirty="0" smtClean="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 2021 </a:t>
            </a:r>
          </a:p>
          <a:p>
            <a:pPr algn="ctr" fontAlgn="auto">
              <a:spcBef>
                <a:spcPts val="0"/>
              </a:spcBef>
              <a:spcAft>
                <a:spcPts val="0"/>
              </a:spcAft>
              <a:defRPr/>
            </a:pP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113" y="2164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46160" y="1747923"/>
            <a:ext cx="8836247" cy="646331"/>
          </a:xfrm>
          <a:prstGeom prst="rect">
            <a:avLst/>
          </a:prstGeom>
          <a:noFill/>
        </p:spPr>
        <p:txBody>
          <a:bodyPr wrap="square" lIns="91440" tIns="45720" rIns="91440" bIns="45720">
            <a:spAutoFit/>
          </a:bodyPr>
          <a:lstStyle/>
          <a:p>
            <a:pPr algn="ct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Jabatan</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 H</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al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E</a:t>
            </a:r>
            <a:r>
              <a:rPr lang="en-US" sz="36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hwal</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 </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A</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gama </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T</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erengganu</a:t>
            </a:r>
            <a:endPar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endParaRPr>
          </a:p>
        </p:txBody>
      </p:sp>
      <p:sp>
        <p:nvSpPr>
          <p:cNvPr id="11" name="Rectangle 10"/>
          <p:cNvSpPr/>
          <p:nvPr/>
        </p:nvSpPr>
        <p:spPr>
          <a:xfrm>
            <a:off x="708966" y="3657600"/>
            <a:ext cx="7848600" cy="2057400"/>
          </a:xfrm>
          <a:prstGeom prst="rect">
            <a:avLst/>
          </a:prstGeom>
          <a:noFill/>
          <a:scene3d>
            <a:camera prst="perspectiveAbove"/>
            <a:lightRig rig="threePt" dir="t"/>
          </a:scene3d>
          <a:sp3d>
            <a:bevelT/>
            <a:bevelB prst="relaxedInset"/>
          </a:sp3d>
        </p:spPr>
        <p:txBody>
          <a:bodyPr wrap="square">
            <a:prstTxWarp prst="textPlain">
              <a:avLst/>
            </a:prstTxWarp>
            <a:spAutoFit/>
          </a:bodyPr>
          <a:lstStyle/>
          <a:p>
            <a:pPr algn="ctr" fontAlgn="auto">
              <a:spcBef>
                <a:spcPts val="0"/>
              </a:spcBef>
              <a:spcAft>
                <a:spcPts val="0"/>
              </a:spcAft>
              <a:defRPr/>
            </a:pPr>
            <a:r>
              <a:rPr lang="ms-MY" sz="6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25-SQUANOVA" pitchFamily="34" charset="0"/>
              </a:rPr>
              <a:t>HARTA ADALAH AMANAH ALLAH</a:t>
            </a:r>
          </a:p>
        </p:txBody>
      </p:sp>
      <p:sp>
        <p:nvSpPr>
          <p:cNvPr id="9" name="Rectangle 5"/>
          <p:cNvSpPr txBox="1">
            <a:spLocks noChangeArrowheads="1"/>
          </p:cNvSpPr>
          <p:nvPr/>
        </p:nvSpPr>
        <p:spPr>
          <a:xfrm>
            <a:off x="2572376" y="2487609"/>
            <a:ext cx="4343400" cy="720080"/>
          </a:xfrm>
          <a:prstGeom prst="rect">
            <a:avLst/>
          </a:prstGeom>
          <a:solidFill>
            <a:schemeClr val="bg1">
              <a:lumMod val="95000"/>
              <a:alpha val="38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cs typeface="Arial" pitchFamily="34" charset="0"/>
              </a:rPr>
              <a:t>KHUTBAH MULTIMEDIA</a:t>
            </a:r>
          </a:p>
          <a:p>
            <a:pPr marL="0" indent="0" algn="ctr">
              <a:buNone/>
            </a:pPr>
            <a:r>
              <a:rPr lang="ms-MY"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cs typeface="Arial" pitchFamily="34" charset="0"/>
              </a:rPr>
              <a:t>Siri: </a:t>
            </a:r>
            <a:r>
              <a:rPr lang="ms-MY"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cs typeface="Arial" pitchFamily="34" charset="0"/>
              </a:rPr>
              <a:t>47 / 2021</a:t>
            </a:r>
            <a:endParaRPr 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cs typeface="Arial" pitchFamily="34" charset="0"/>
            </a:endParaRPr>
          </a:p>
        </p:txBody>
      </p:sp>
    </p:spTree>
    <p:extLst>
      <p:ext uri="{BB962C8B-B14F-4D97-AF65-F5344CB8AC3E}">
        <p14:creationId xmlns:p14="http://schemas.microsoft.com/office/powerpoint/2010/main" val="2677528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duotone>
              <a:schemeClr val="accent5">
                <a:shade val="45000"/>
                <a:satMod val="135000"/>
              </a:schemeClr>
              <a:prstClr val="white"/>
            </a:duotone>
            <a:lum/>
            <a:extLst>
              <a:ext uri="{BEBA8EAE-BF5A-486C-A8C5-ECC9F3942E4B}">
                <a14:imgProps xmlns:a14="http://schemas.microsoft.com/office/drawing/2010/main">
                  <a14:imgLayer r:embed="rId3">
                    <a14:imgEffect>
                      <a14:colorTemperature colorTemp="7375"/>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3" name="Plaque 2"/>
          <p:cNvSpPr/>
          <p:nvPr/>
        </p:nvSpPr>
        <p:spPr>
          <a:xfrm>
            <a:off x="609600" y="23149"/>
            <a:ext cx="8081598" cy="9144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a:t>
            </a:r>
            <a:endParaRPr lang="en-US" sz="3200" dirty="0"/>
          </a:p>
        </p:txBody>
      </p:sp>
      <p:sp>
        <p:nvSpPr>
          <p:cNvPr id="4" name="Rectangle 3"/>
          <p:cNvSpPr/>
          <p:nvPr/>
        </p:nvSpPr>
        <p:spPr>
          <a:xfrm>
            <a:off x="251086" y="3530930"/>
            <a:ext cx="8763000" cy="2762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ln>
                  <a:solidFill>
                    <a:sysClr val="windowText" lastClr="000000"/>
                  </a:solidFill>
                </a:ln>
                <a:solidFill>
                  <a:schemeClr val="tx1"/>
                </a:solidFill>
                <a:latin typeface="Arial" pitchFamily="34" charset="0"/>
                <a:cs typeface="Arial" pitchFamily="34" charset="0"/>
              </a:rPr>
              <a:t>Yang </a:t>
            </a:r>
            <a:r>
              <a:rPr lang="en-US" sz="3200" dirty="0" err="1" smtClean="0">
                <a:ln>
                  <a:solidFill>
                    <a:sysClr val="windowText" lastClr="000000"/>
                  </a:solidFill>
                </a:ln>
                <a:solidFill>
                  <a:schemeClr val="tx1"/>
                </a:solidFill>
                <a:latin typeface="Arial" pitchFamily="34" charset="0"/>
                <a:cs typeface="Arial" pitchFamily="34" charset="0"/>
              </a:rPr>
              <a:t>bermaksud</a:t>
            </a:r>
            <a:r>
              <a:rPr lang="en-US" sz="3200" dirty="0" smtClean="0">
                <a:ln>
                  <a:solidFill>
                    <a:sysClr val="windowText" lastClr="000000"/>
                  </a:solidFill>
                </a:ln>
                <a:solidFill>
                  <a:schemeClr val="tx1"/>
                </a:solidFill>
                <a:latin typeface="Arial" pitchFamily="34" charset="0"/>
                <a:cs typeface="Arial" pitchFamily="34" charset="0"/>
              </a:rPr>
              <a:t> </a:t>
            </a:r>
            <a:r>
              <a:rPr lang="en-US" sz="3000" dirty="0" smtClean="0">
                <a:ln>
                  <a:solidFill>
                    <a:sysClr val="windowText" lastClr="000000"/>
                  </a:solidFill>
                </a:ln>
                <a:solidFill>
                  <a:schemeClr val="accent2">
                    <a:lumMod val="75000"/>
                  </a:schemeClr>
                </a:solidFill>
                <a:latin typeface="Arial" pitchFamily="34" charset="0"/>
                <a:cs typeface="Arial" pitchFamily="34" charset="0"/>
              </a:rPr>
              <a:t>: </a:t>
            </a:r>
            <a:r>
              <a:rPr lang="en-US" sz="3000" dirty="0" err="1" smtClean="0">
                <a:ln>
                  <a:solidFill>
                    <a:sysClr val="windowText" lastClr="000000"/>
                  </a:solidFill>
                </a:ln>
                <a:solidFill>
                  <a:schemeClr val="accent2">
                    <a:lumMod val="75000"/>
                  </a:schemeClr>
                </a:solidFill>
                <a:latin typeface="Arial" pitchFamily="34" charset="0"/>
                <a:cs typeface="Arial" pitchFamily="34" charset="0"/>
              </a:rPr>
              <a:t>Makanan</a:t>
            </a:r>
            <a:r>
              <a:rPr lang="en-US" sz="3000" dirty="0" smtClean="0">
                <a:ln>
                  <a:solidFill>
                    <a:sysClr val="windowText" lastClr="000000"/>
                  </a:solidFill>
                </a:ln>
                <a:solidFill>
                  <a:schemeClr val="accent2">
                    <a:lumMod val="75000"/>
                  </a:schemeClr>
                </a:solidFill>
                <a:latin typeface="Arial" pitchFamily="34" charset="0"/>
                <a:cs typeface="Arial" pitchFamily="34" charset="0"/>
              </a:rPr>
              <a:t> </a:t>
            </a:r>
            <a:r>
              <a:rPr lang="en-US" sz="3000" dirty="0">
                <a:ln>
                  <a:solidFill>
                    <a:sysClr val="windowText" lastClr="000000"/>
                  </a:solidFill>
                </a:ln>
                <a:solidFill>
                  <a:schemeClr val="accent2">
                    <a:lumMod val="75000"/>
                  </a:schemeClr>
                </a:solidFill>
                <a:latin typeface="Arial" pitchFamily="34" charset="0"/>
                <a:cs typeface="Arial" pitchFamily="34" charset="0"/>
              </a:rPr>
              <a:t>yang </a:t>
            </a:r>
            <a:r>
              <a:rPr lang="en-US" sz="3000" dirty="0" err="1">
                <a:ln>
                  <a:solidFill>
                    <a:sysClr val="windowText" lastClr="000000"/>
                  </a:solidFill>
                </a:ln>
                <a:solidFill>
                  <a:schemeClr val="accent2">
                    <a:lumMod val="75000"/>
                  </a:schemeClr>
                </a:solidFill>
                <a:latin typeface="Arial" pitchFamily="34" charset="0"/>
                <a:cs typeface="Arial" pitchFamily="34" charset="0"/>
              </a:rPr>
              <a:t>lebih</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baik</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untuk</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dimakan</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oleh</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seseorang</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adalah</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makanan</a:t>
            </a:r>
            <a:r>
              <a:rPr lang="en-US" sz="3000" dirty="0">
                <a:ln>
                  <a:solidFill>
                    <a:sysClr val="windowText" lastClr="000000"/>
                  </a:solidFill>
                </a:ln>
                <a:solidFill>
                  <a:schemeClr val="accent2">
                    <a:lumMod val="75000"/>
                  </a:schemeClr>
                </a:solidFill>
                <a:latin typeface="Arial" pitchFamily="34" charset="0"/>
                <a:cs typeface="Arial" pitchFamily="34" charset="0"/>
              </a:rPr>
              <a:t> yang </a:t>
            </a:r>
            <a:r>
              <a:rPr lang="en-US" sz="3000" dirty="0" err="1">
                <a:ln>
                  <a:solidFill>
                    <a:sysClr val="windowText" lastClr="000000"/>
                  </a:solidFill>
                </a:ln>
                <a:solidFill>
                  <a:schemeClr val="accent2">
                    <a:lumMod val="75000"/>
                  </a:schemeClr>
                </a:solidFill>
                <a:latin typeface="Arial" pitchFamily="34" charset="0"/>
                <a:cs typeface="Arial" pitchFamily="34" charset="0"/>
              </a:rPr>
              <a:t>hasil</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dari</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usaha</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tangannya</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sendiri</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dan</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sesungguhnya</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Nabi</a:t>
            </a:r>
            <a:r>
              <a:rPr lang="en-US" sz="3000" dirty="0">
                <a:ln>
                  <a:solidFill>
                    <a:sysClr val="windowText" lastClr="000000"/>
                  </a:solidFill>
                </a:ln>
                <a:solidFill>
                  <a:schemeClr val="accent2">
                    <a:lumMod val="75000"/>
                  </a:schemeClr>
                </a:solidFill>
                <a:latin typeface="Arial" pitchFamily="34" charset="0"/>
                <a:cs typeface="Arial" pitchFamily="34" charset="0"/>
              </a:rPr>
              <a:t> Allah </a:t>
            </a:r>
            <a:r>
              <a:rPr lang="en-US" sz="3000" dirty="0" err="1">
                <a:ln>
                  <a:solidFill>
                    <a:sysClr val="windowText" lastClr="000000"/>
                  </a:solidFill>
                </a:ln>
                <a:solidFill>
                  <a:schemeClr val="accent2">
                    <a:lumMod val="75000"/>
                  </a:schemeClr>
                </a:solidFill>
                <a:latin typeface="Arial" pitchFamily="34" charset="0"/>
                <a:cs typeface="Arial" pitchFamily="34" charset="0"/>
              </a:rPr>
              <a:t>Daud</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a.s</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memakan</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makanan</a:t>
            </a:r>
            <a:r>
              <a:rPr lang="en-US" sz="3000" dirty="0">
                <a:ln>
                  <a:solidFill>
                    <a:sysClr val="windowText" lastClr="000000"/>
                  </a:solidFill>
                </a:ln>
                <a:solidFill>
                  <a:schemeClr val="accent2">
                    <a:lumMod val="75000"/>
                  </a:schemeClr>
                </a:solidFill>
                <a:latin typeface="Arial" pitchFamily="34" charset="0"/>
                <a:cs typeface="Arial" pitchFamily="34" charset="0"/>
              </a:rPr>
              <a:t> yang </a:t>
            </a:r>
            <a:r>
              <a:rPr lang="en-US" sz="3000" dirty="0" err="1">
                <a:ln>
                  <a:solidFill>
                    <a:sysClr val="windowText" lastClr="000000"/>
                  </a:solidFill>
                </a:ln>
                <a:solidFill>
                  <a:schemeClr val="accent2">
                    <a:lumMod val="75000"/>
                  </a:schemeClr>
                </a:solidFill>
                <a:latin typeface="Arial" pitchFamily="34" charset="0"/>
                <a:cs typeface="Arial" pitchFamily="34" charset="0"/>
              </a:rPr>
              <a:t>hasil</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dari</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usaha</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tangannya</a:t>
            </a:r>
            <a:r>
              <a:rPr lang="en-US" sz="3000" dirty="0">
                <a:ln>
                  <a:solidFill>
                    <a:sysClr val="windowText" lastClr="000000"/>
                  </a:solidFill>
                </a:ln>
                <a:solidFill>
                  <a:schemeClr val="accent2">
                    <a:lumMod val="75000"/>
                  </a:schemeClr>
                </a:solidFill>
                <a:latin typeface="Arial" pitchFamily="34" charset="0"/>
                <a:cs typeface="Arial" pitchFamily="34" charset="0"/>
              </a:rPr>
              <a:t> </a:t>
            </a:r>
            <a:r>
              <a:rPr lang="en-US" sz="3000" dirty="0" err="1">
                <a:ln>
                  <a:solidFill>
                    <a:sysClr val="windowText" lastClr="000000"/>
                  </a:solidFill>
                </a:ln>
                <a:solidFill>
                  <a:schemeClr val="accent2">
                    <a:lumMod val="75000"/>
                  </a:schemeClr>
                </a:solidFill>
                <a:latin typeface="Arial" pitchFamily="34" charset="0"/>
                <a:cs typeface="Arial" pitchFamily="34" charset="0"/>
              </a:rPr>
              <a:t>sendiri</a:t>
            </a:r>
            <a:r>
              <a:rPr lang="en-US" sz="3000" dirty="0">
                <a:ln>
                  <a:solidFill>
                    <a:sysClr val="windowText" lastClr="000000"/>
                  </a:solidFill>
                </a:ln>
                <a:solidFill>
                  <a:schemeClr val="accent2">
                    <a:lumMod val="75000"/>
                  </a:schemeClr>
                </a:solidFill>
                <a:latin typeface="Arial" pitchFamily="34" charset="0"/>
                <a:cs typeface="Arial" pitchFamily="34" charset="0"/>
              </a:rPr>
              <a:t>” </a:t>
            </a:r>
            <a:endParaRPr lang="en-US" sz="3000" b="1" dirty="0">
              <a:ln>
                <a:solidFill>
                  <a:sysClr val="windowText" lastClr="000000"/>
                </a:solidFill>
              </a:ln>
              <a:solidFill>
                <a:schemeClr val="accent2">
                  <a:lumMod val="75000"/>
                </a:schemeClr>
              </a:solidFill>
              <a:latin typeface="Arial" pitchFamily="34" charset="0"/>
              <a:cs typeface="Arial" pitchFamily="34" charset="0"/>
            </a:endParaRPr>
          </a:p>
        </p:txBody>
      </p:sp>
      <p:sp>
        <p:nvSpPr>
          <p:cNvPr id="2" name="Rectangle 1"/>
          <p:cNvSpPr/>
          <p:nvPr/>
        </p:nvSpPr>
        <p:spPr>
          <a:xfrm>
            <a:off x="609600" y="1213009"/>
            <a:ext cx="7924800" cy="2308324"/>
          </a:xfrm>
          <a:prstGeom prst="rect">
            <a:avLst/>
          </a:prstGeom>
        </p:spPr>
        <p:txBody>
          <a:bodyPr wrap="square">
            <a:spAutoFit/>
            <a:scene3d>
              <a:camera prst="orthographicFront"/>
              <a:lightRig rig="threePt" dir="t"/>
            </a:scene3d>
            <a:sp3d extrusionH="57150">
              <a:bevelT w="38100" h="38100"/>
            </a:sp3d>
          </a:bodyPr>
          <a:lstStyle/>
          <a:p>
            <a:pPr algn="just" rtl="1"/>
            <a:r>
              <a:rPr lang="ar-SA" sz="48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مَا </a:t>
            </a:r>
            <a:r>
              <a:rPr lang="ar-SA" sz="48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أَكَلَ أَحَدٌ طَعَامًا قَطُّ خَيْرًا مِنْ أَنْ يَأْكُلَ مِنْ عَمَلِ </a:t>
            </a:r>
            <a:r>
              <a:rPr lang="ar-SA" sz="48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يَدِهِ،</a:t>
            </a:r>
            <a:r>
              <a:rPr lang="en-US" sz="48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SA" sz="48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وَإِنَّ </a:t>
            </a:r>
            <a:r>
              <a:rPr lang="ar-SA" sz="48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نَبِيَّ اللهِ </a:t>
            </a:r>
            <a:r>
              <a:rPr lang="ar-SA" sz="48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دَاوُودَ </a:t>
            </a:r>
            <a:r>
              <a:rPr lang="ar-SA" sz="48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عَلَيْهِ السَّلاَمُ كَانَ يَأْكُلُ مِنْ عَمَلِ </a:t>
            </a:r>
            <a:r>
              <a:rPr lang="ar-SA" sz="48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يَدِهِ</a:t>
            </a:r>
            <a:endParaRPr lang="en-US" sz="48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Oval 5"/>
          <p:cNvSpPr/>
          <p:nvPr/>
        </p:nvSpPr>
        <p:spPr>
          <a:xfrm>
            <a:off x="5069774" y="6293689"/>
            <a:ext cx="3810000" cy="457200"/>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r>
              <a:rPr lang="en-US" b="1" dirty="0" err="1" smtClean="0"/>
              <a:t>Hadis</a:t>
            </a:r>
            <a:r>
              <a:rPr lang="en-US" b="1" dirty="0" smtClean="0"/>
              <a:t> </a:t>
            </a:r>
            <a:r>
              <a:rPr lang="en-US" b="1" dirty="0" err="1" smtClean="0"/>
              <a:t>Riwayat</a:t>
            </a:r>
            <a:r>
              <a:rPr lang="en-US" b="1" dirty="0" smtClean="0"/>
              <a:t> </a:t>
            </a:r>
            <a:r>
              <a:rPr lang="en-US" b="1" dirty="0" err="1" smtClean="0"/>
              <a:t>Bukhori</a:t>
            </a:r>
            <a:r>
              <a:rPr lang="en-US" b="1" dirty="0" smtClean="0"/>
              <a:t> -</a:t>
            </a:r>
            <a:endParaRPr lang="en-US" b="1" dirty="0"/>
          </a:p>
        </p:txBody>
      </p:sp>
    </p:spTree>
    <p:extLst>
      <p:ext uri="{BB962C8B-B14F-4D97-AF65-F5344CB8AC3E}">
        <p14:creationId xmlns:p14="http://schemas.microsoft.com/office/powerpoint/2010/main" val="372332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Cloud Callout 3"/>
          <p:cNvSpPr/>
          <p:nvPr/>
        </p:nvSpPr>
        <p:spPr>
          <a:xfrm>
            <a:off x="651164" y="457200"/>
            <a:ext cx="5334000" cy="1295400"/>
          </a:xfrm>
          <a:prstGeom prst="cloudCallout">
            <a:avLst>
              <a:gd name="adj1" fmla="val -6362"/>
              <a:gd name="adj2" fmla="val 133088"/>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a:t>
            </a:r>
            <a:endParaRPr lang="en-US" sz="4000" dirty="0"/>
          </a:p>
        </p:txBody>
      </p:sp>
      <p:sp>
        <p:nvSpPr>
          <p:cNvPr id="6" name="Rounded Rectangle 5"/>
          <p:cNvSpPr/>
          <p:nvPr/>
        </p:nvSpPr>
        <p:spPr>
          <a:xfrm>
            <a:off x="1295400" y="2971800"/>
            <a:ext cx="6934200" cy="2590800"/>
          </a:xfrm>
          <a:prstGeom prst="roundRect">
            <a:avLst/>
          </a:prstGeom>
          <a:solidFill>
            <a:srgbClr val="FFFF00">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40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Merupakan </a:t>
            </a:r>
            <a:r>
              <a:rPr lang="ms-MY" sz="40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wasilah atau alat bagi mendapatkan kebahagiaan hidup di dunia dan di akhirat</a:t>
            </a:r>
            <a:endParaRPr lang="en-US" sz="40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544445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546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Cloud Callout 3"/>
          <p:cNvSpPr/>
          <p:nvPr/>
        </p:nvSpPr>
        <p:spPr>
          <a:xfrm>
            <a:off x="381000" y="457200"/>
            <a:ext cx="5943600" cy="1295400"/>
          </a:xfrm>
          <a:prstGeom prst="cloudCallout">
            <a:avLst>
              <a:gd name="adj1" fmla="val -6362"/>
              <a:gd name="adj2" fmla="val 133088"/>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Penerangan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46 surah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Kahfi</a:t>
            </a:r>
            <a:endParaRPr lang="en-US" sz="2800" dirty="0"/>
          </a:p>
        </p:txBody>
      </p:sp>
      <p:sp>
        <p:nvSpPr>
          <p:cNvPr id="6" name="Rounded Rectangle 5"/>
          <p:cNvSpPr/>
          <p:nvPr/>
        </p:nvSpPr>
        <p:spPr>
          <a:xfrm>
            <a:off x="762000" y="2819400"/>
            <a:ext cx="7924800" cy="3581400"/>
          </a:xfrm>
          <a:prstGeom prst="roundRect">
            <a:avLst/>
          </a:prstGeom>
          <a:solidFill>
            <a:schemeClr val="accent5">
              <a:lumMod val="40000"/>
              <a:lumOff val="6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b="1" dirty="0" smtClean="0">
                <a:ln w="10541" cmpd="sng">
                  <a:solidFill>
                    <a:sysClr val="windowText" lastClr="000000"/>
                  </a:solidFill>
                  <a:prstDash val="solid"/>
                </a:ln>
                <a:solidFill>
                  <a:schemeClr val="accent2">
                    <a:lumMod val="75000"/>
                  </a:schemeClr>
                </a:solidFill>
              </a:rPr>
              <a:t>Harta </a:t>
            </a:r>
            <a:r>
              <a:rPr lang="ms-MY" sz="3200" b="1" dirty="0">
                <a:ln w="10541" cmpd="sng">
                  <a:solidFill>
                    <a:sysClr val="windowText" lastClr="000000"/>
                  </a:solidFill>
                  <a:prstDash val="solid"/>
                </a:ln>
                <a:solidFill>
                  <a:schemeClr val="accent2">
                    <a:lumMod val="75000"/>
                  </a:schemeClr>
                </a:solidFill>
              </a:rPr>
              <a:t>kekayaan dan anak pinak yang ramai merupakan perhiasan dunia dan sumber kebahagiaan hidup. Namun begitu, amalan solih yang dikerjakan termasuk menggunakan harta ke jalan yang dituntut oleh syariat Islam itu lah yang lebih utama dan lagi diberkati.</a:t>
            </a:r>
            <a:endParaRPr lang="en-US" sz="3200" b="1" dirty="0">
              <a:ln w="10541" cmpd="sng">
                <a:solidFill>
                  <a:sysClr val="windowText" lastClr="000000"/>
                </a:solidFill>
                <a:prstDash val="solid"/>
              </a:ln>
              <a:solidFill>
                <a:schemeClr val="accent2">
                  <a:lumMod val="75000"/>
                </a:schemeClr>
              </a:solidFill>
            </a:endParaRPr>
          </a:p>
        </p:txBody>
      </p:sp>
    </p:spTree>
    <p:extLst>
      <p:ext uri="{BB962C8B-B14F-4D97-AF65-F5344CB8AC3E}">
        <p14:creationId xmlns:p14="http://schemas.microsoft.com/office/powerpoint/2010/main" val="309579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065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787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776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6000" r="-6000"/>
          </a:stretch>
        </a:blipFill>
        <a:effectLst/>
      </p:bgPr>
    </p:bg>
    <p:spTree>
      <p:nvGrpSpPr>
        <p:cNvPr id="1" name=""/>
        <p:cNvGrpSpPr/>
        <p:nvPr/>
      </p:nvGrpSpPr>
      <p:grpSpPr>
        <a:xfrm>
          <a:off x="0" y="0"/>
          <a:ext cx="0" cy="0"/>
          <a:chOff x="0" y="0"/>
          <a:chExt cx="0" cy="0"/>
        </a:xfrm>
      </p:grpSpPr>
      <p:sp>
        <p:nvSpPr>
          <p:cNvPr id="7" name="Plaque 6"/>
          <p:cNvSpPr/>
          <p:nvPr/>
        </p:nvSpPr>
        <p:spPr>
          <a:xfrm>
            <a:off x="2362200" y="878774"/>
            <a:ext cx="4724400" cy="609600"/>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en-US" sz="2800" dirty="0"/>
          </a:p>
        </p:txBody>
      </p:sp>
      <p:sp>
        <p:nvSpPr>
          <p:cNvPr id="2" name="Flowchart: Preparation 1"/>
          <p:cNvSpPr/>
          <p:nvPr/>
        </p:nvSpPr>
        <p:spPr>
          <a:xfrm>
            <a:off x="228600" y="1676400"/>
            <a:ext cx="8763000" cy="4724400"/>
          </a:xfrm>
          <a:prstGeom prst="flowChartPreparation">
            <a:avLst/>
          </a:prstGeom>
          <a:blipFill dpi="0" rotWithShape="1">
            <a:blip r:embed="rId3">
              <a:alphaModFix amt="77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Uruskanlah </a:t>
            </a:r>
            <a:r>
              <a:rPr lang="fi-FI"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harta yang dimiliki dengan cara yang betul supaya ia menjadi wasilah atau alat untuk mendatangkan kesenangan dan kebahagiaan dalam kehidupan dunia ini dan menerbitkan pula segala amal soleh bagi mendapatkan kesenangan dan kebahagian hidup di akhirat nanti.</a:t>
            </a:r>
            <a:endParaRPr lang="sv-SE"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Tree>
    <p:extLst>
      <p:ext uri="{BB962C8B-B14F-4D97-AF65-F5344CB8AC3E}">
        <p14:creationId xmlns:p14="http://schemas.microsoft.com/office/powerpoint/2010/main" val="113652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792864"/>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1000" t="-5000" r="-1000" b="-5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44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16000" r="-17000" b="-10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6000" r="-6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0" y="1143000"/>
            <a:ext cx="9144000" cy="1754326"/>
          </a:xfrm>
          <a:prstGeom prst="rect">
            <a:avLst/>
          </a:prstGeom>
          <a:solidFill>
            <a:schemeClr val="accent2">
              <a:lumMod val="50000"/>
              <a:alpha val="55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لا إِلَهَ إِلا اللهُ الْمَلِكُ الْحَقُّ الْمُبِيْنُ، </a:t>
            </a:r>
          </a:p>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 الْأَمِيْنُ،</a:t>
            </a:r>
          </a:p>
        </p:txBody>
      </p:sp>
      <p:sp>
        <p:nvSpPr>
          <p:cNvPr id="5" name="TextBox 4"/>
          <p:cNvSpPr txBox="1"/>
          <p:nvPr/>
        </p:nvSpPr>
        <p:spPr>
          <a:xfrm>
            <a:off x="0" y="3200400"/>
            <a:ext cx="9144000" cy="353943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Memiliki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Segala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Kerajaan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lagi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aha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Benar</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Nyata</a:t>
            </a:r>
            <a:endPar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amanah</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52400"/>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400" y="1015663"/>
            <a:ext cx="8866909" cy="526297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8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p>
          <a:p>
            <a:pPr algn="just"/>
            <a:endParaRPr lang="ms-MY" sz="2800" b="1" dirty="0">
              <a:solidFill>
                <a:schemeClr val="bg1">
                  <a:lumMod val="50000"/>
                </a:schemeClr>
              </a:solidFill>
            </a:endParaRPr>
          </a:p>
          <a:p>
            <a:pPr algn="just"/>
            <a:r>
              <a:rPr lang="ms-MY" sz="2800" b="1" dirty="0">
                <a:solidFill>
                  <a:schemeClr val="bg1">
                    <a:lumMod val="50000"/>
                  </a:schemeClr>
                </a:solidFill>
              </a:rPr>
              <a:t>Ya Allah, bantu dan kasihilah kami </a:t>
            </a:r>
            <a:r>
              <a:rPr lang="ms-MY" sz="2800" b="1" dirty="0" smtClean="0">
                <a:solidFill>
                  <a:schemeClr val="bg1">
                    <a:lumMod val="50000"/>
                  </a:schemeClr>
                </a:solidFill>
              </a:rPr>
              <a:t>dan </a:t>
            </a:r>
            <a:r>
              <a:rPr lang="ms-MY" sz="2800" b="1" dirty="0">
                <a:solidFill>
                  <a:schemeClr val="bg1">
                    <a:lumMod val="50000"/>
                  </a:schemeClr>
                </a:solidFill>
              </a:rPr>
              <a:t>seluruh ummat Islam dari </a:t>
            </a:r>
            <a:r>
              <a:rPr lang="ms-MY" sz="2800" b="1" dirty="0" smtClean="0">
                <a:solidFill>
                  <a:schemeClr val="bg1">
                    <a:lumMod val="50000"/>
                  </a:schemeClr>
                </a:solidFill>
              </a:rPr>
              <a:t>kesusahan, wabak </a:t>
            </a:r>
            <a:r>
              <a:rPr lang="ms-MY" sz="2800" b="1" dirty="0">
                <a:solidFill>
                  <a:schemeClr val="bg1">
                    <a:lumMod val="50000"/>
                  </a:schemeClr>
                </a:solidFill>
              </a:rPr>
              <a:t>dan bala bencana. Lenyapkanlah </a:t>
            </a:r>
            <a:r>
              <a:rPr lang="ms-MY" sz="2800" b="1" dirty="0" smtClean="0">
                <a:solidFill>
                  <a:schemeClr val="bg1">
                    <a:lumMod val="50000"/>
                  </a:schemeClr>
                </a:solidFill>
              </a:rPr>
              <a:t>wabak </a:t>
            </a:r>
            <a:r>
              <a:rPr lang="ms-MY" sz="28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424240204"/>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107185" y="990600"/>
            <a:ext cx="8915400" cy="2308324"/>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وَمَوْلانَا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أَشْرَفِ الْأَنْبِيَاءِ وَالْمُرْسَلِيْنَ،</a:t>
            </a:r>
          </a:p>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وَعَلَى آلِهِ وَأَصْحَابِهِ وَأَتْبَاعِهِ إِلَى يَوْمِ الدِّيْنِ </a:t>
            </a:r>
          </a:p>
        </p:txBody>
      </p:sp>
      <p:sp>
        <p:nvSpPr>
          <p:cNvPr id="4" name="TextBox 3"/>
          <p:cNvSpPr txBox="1"/>
          <p:nvPr/>
        </p:nvSpPr>
        <p:spPr>
          <a:xfrm>
            <a:off x="214370" y="3657600"/>
            <a:ext cx="8534400"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semulia-mulia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utusan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pengikut-pengikutnya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286016" y="990600"/>
            <a:ext cx="8617635" cy="1323439"/>
          </a:xfrm>
          <a:prstGeom prst="rect">
            <a:avLst/>
          </a:prstGeom>
          <a:solidFill>
            <a:srgbClr val="7030A0">
              <a:alpha val="51000"/>
            </a:srgbClr>
          </a:solidFill>
        </p:spPr>
        <p:txBody>
          <a:bodyPr wrap="square">
            <a:spAutoFit/>
          </a:bodyPr>
          <a:lstStyle/>
          <a:p>
            <a:pPr algn="ctr" rtl="1"/>
            <a:r>
              <a:rPr lang="ar-SA" sz="8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a:t>
            </a:r>
            <a:r>
              <a:rPr lang="ar-SA" sz="8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وَنَفْسِيْ بِتَقْوَى </a:t>
            </a:r>
            <a:r>
              <a:rPr lang="ar-SA" sz="8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ms-MY" sz="80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86016" y="3581400"/>
            <a:ext cx="8475981" cy="2800767"/>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4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t>
            </a:r>
            <a:r>
              <a:rPr lang="es-ES" sz="44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aya </a:t>
            </a:r>
            <a:r>
              <a:rPr lang="es-ES" sz="4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s-ES" sz="4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4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4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4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tuan-tuan</a:t>
            </a:r>
            <a:r>
              <a:rPr lang="es-ES" sz="4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juga </a:t>
            </a:r>
            <a:r>
              <a:rPr lang="es-ES" sz="4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4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4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sendiri</a:t>
            </a:r>
            <a:r>
              <a:rPr lang="es-ES" sz="4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4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supaya</a:t>
            </a:r>
            <a:r>
              <a:rPr lang="es-ES" sz="4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4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s-ES" sz="4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4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4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44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endParaRPr lang="en-US" sz="44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457200" y="1238472"/>
            <a:ext cx="4879104" cy="1015663"/>
          </a:xfrm>
          <a:prstGeom prst="rect">
            <a:avLst/>
          </a:prstGeom>
        </p:spPr>
        <p:txBody>
          <a:bodyPr wrap="square">
            <a:spAutoFit/>
          </a:bodyPr>
          <a:lstStyle/>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03 Disember 2021</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28  Rabiul Akhir 1443</a:t>
            </a:r>
          </a:p>
        </p:txBody>
      </p:sp>
      <p:sp>
        <p:nvSpPr>
          <p:cNvPr id="4" name="Rectangle 3"/>
          <p:cNvSpPr/>
          <p:nvPr/>
        </p:nvSpPr>
        <p:spPr>
          <a:xfrm>
            <a:off x="197922" y="347069"/>
            <a:ext cx="5638800" cy="923330"/>
          </a:xfrm>
          <a:prstGeom prst="rect">
            <a:avLst/>
          </a:prstGeom>
          <a:noFill/>
        </p:spPr>
        <p:txBody>
          <a:bodyPr wrap="square" lIns="91440" tIns="45720" rIns="91440" bIns="45720">
            <a:spAutoFit/>
          </a:bodyPr>
          <a:lstStyle/>
          <a:p>
            <a:pPr algn="ctr"/>
            <a:r>
              <a:rPr lang="en-US" sz="5400" b="1" u="sng" dirty="0" err="1" smtClean="0">
                <a:ln w="1905"/>
                <a:solidFill>
                  <a:schemeClr val="accent3">
                    <a:lumMod val="20000"/>
                    <a:lumOff val="80000"/>
                  </a:schemeClr>
                </a:solidFill>
                <a:effectLst>
                  <a:innerShdw blurRad="69850" dist="43180" dir="5400000">
                    <a:srgbClr val="000000">
                      <a:alpha val="65000"/>
                    </a:srgbClr>
                  </a:innerShdw>
                </a:effectLst>
                <a:latin typeface="Agency FB" pitchFamily="34" charset="0"/>
              </a:rPr>
              <a:t>Tajuk</a:t>
            </a:r>
            <a:r>
              <a:rPr lang="en-US" sz="5400" b="1" u="sng" dirty="0" smtClean="0">
                <a:ln w="1905"/>
                <a:solidFill>
                  <a:schemeClr val="accent3">
                    <a:lumMod val="20000"/>
                    <a:lumOff val="80000"/>
                  </a:schemeClr>
                </a:solidFill>
                <a:effectLst>
                  <a:innerShdw blurRad="69850" dist="43180" dir="5400000">
                    <a:srgbClr val="000000">
                      <a:alpha val="65000"/>
                    </a:srgbClr>
                  </a:innerShdw>
                </a:effectLst>
                <a:latin typeface="Agency FB" pitchFamily="34" charset="0"/>
              </a:rPr>
              <a:t> Khutbah </a:t>
            </a:r>
            <a:r>
              <a:rPr lang="en-US" sz="5400" b="1" u="sng" dirty="0" err="1" smtClean="0">
                <a:ln w="1905"/>
                <a:solidFill>
                  <a:schemeClr val="accent3">
                    <a:lumMod val="20000"/>
                    <a:lumOff val="80000"/>
                  </a:schemeClr>
                </a:solidFill>
                <a:effectLst>
                  <a:innerShdw blurRad="69850" dist="43180" dir="5400000">
                    <a:srgbClr val="000000">
                      <a:alpha val="65000"/>
                    </a:srgbClr>
                  </a:innerShdw>
                </a:effectLst>
                <a:latin typeface="Agency FB" pitchFamily="34" charset="0"/>
              </a:rPr>
              <a:t>Hari</a:t>
            </a:r>
            <a:r>
              <a:rPr lang="en-US" sz="5400" b="1" u="sng" dirty="0" smtClean="0">
                <a:ln w="1905"/>
                <a:solidFill>
                  <a:schemeClr val="accent3">
                    <a:lumMod val="20000"/>
                    <a:lumOff val="80000"/>
                  </a:schemeClr>
                </a:solidFill>
                <a:effectLst>
                  <a:innerShdw blurRad="69850" dist="43180" dir="5400000">
                    <a:srgbClr val="000000">
                      <a:alpha val="65000"/>
                    </a:srgbClr>
                  </a:innerShdw>
                </a:effectLst>
                <a:latin typeface="Agency FB" pitchFamily="34" charset="0"/>
              </a:rPr>
              <a:t> </a:t>
            </a:r>
            <a:r>
              <a:rPr lang="en-US" sz="5400" b="1" u="sng" dirty="0" err="1" smtClean="0">
                <a:ln w="1905"/>
                <a:solidFill>
                  <a:schemeClr val="accent3">
                    <a:lumMod val="20000"/>
                    <a:lumOff val="80000"/>
                  </a:schemeClr>
                </a:solidFill>
                <a:effectLst>
                  <a:innerShdw blurRad="69850" dist="43180" dir="5400000">
                    <a:srgbClr val="000000">
                      <a:alpha val="65000"/>
                    </a:srgbClr>
                  </a:innerShdw>
                </a:effectLst>
                <a:latin typeface="Agency FB" pitchFamily="34" charset="0"/>
              </a:rPr>
              <a:t>Ini</a:t>
            </a:r>
            <a:r>
              <a:rPr lang="en-US" sz="5400" b="1" u="sng" dirty="0" smtClean="0">
                <a:ln w="1905"/>
                <a:solidFill>
                  <a:schemeClr val="accent3">
                    <a:lumMod val="20000"/>
                    <a:lumOff val="80000"/>
                  </a:schemeClr>
                </a:solidFill>
                <a:effectLst>
                  <a:innerShdw blurRad="69850" dist="43180" dir="5400000">
                    <a:srgbClr val="000000">
                      <a:alpha val="65000"/>
                    </a:srgbClr>
                  </a:innerShdw>
                </a:effectLst>
                <a:latin typeface="Agency FB" pitchFamily="34" charset="0"/>
              </a:rPr>
              <a:t> :</a:t>
            </a:r>
            <a:endParaRPr lang="en-US" sz="5400" b="1" u="sng" dirty="0">
              <a:ln w="1905"/>
              <a:solidFill>
                <a:schemeClr val="accent3">
                  <a:lumMod val="20000"/>
                  <a:lumOff val="80000"/>
                </a:schemeClr>
              </a:solidFill>
              <a:effectLst>
                <a:innerShdw blurRad="69850" dist="43180" dir="5400000">
                  <a:srgbClr val="000000">
                    <a:alpha val="65000"/>
                  </a:srgbClr>
                </a:innerShdw>
              </a:effectLst>
              <a:latin typeface="Agency FB" pitchFamily="34" charset="0"/>
            </a:endParaRPr>
          </a:p>
        </p:txBody>
      </p:sp>
      <p:sp>
        <p:nvSpPr>
          <p:cNvPr id="2" name="Rectangle 1"/>
          <p:cNvSpPr/>
          <p:nvPr/>
        </p:nvSpPr>
        <p:spPr>
          <a:xfrm>
            <a:off x="197922" y="2819400"/>
            <a:ext cx="8752764" cy="2554545"/>
          </a:xfrm>
          <a:prstGeom prst="rect">
            <a:avLst/>
          </a:prstGeom>
          <a:noFill/>
        </p:spPr>
        <p:txBody>
          <a:bodyPr wrap="square" lIns="91440" tIns="45720" rIns="91440" bIns="45720">
            <a:spAutoFit/>
            <a:scene3d>
              <a:camera prst="perspectiveAbove"/>
              <a:lightRig rig="threePt" dir="t"/>
            </a:scene3d>
            <a:sp3d extrusionH="57150">
              <a:bevelT w="38100" h="38100"/>
            </a:sp3d>
          </a:bodyPr>
          <a:lstStyle/>
          <a:p>
            <a:pPr algn="ctr"/>
            <a:r>
              <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rPr>
              <a:t>HARTA ADALAH AMANAH ALLAH</a:t>
            </a: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6" name="Plaque 5"/>
          <p:cNvSpPr/>
          <p:nvPr/>
        </p:nvSpPr>
        <p:spPr>
          <a:xfrm>
            <a:off x="1066800" y="785260"/>
            <a:ext cx="5029200" cy="914598"/>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a:t>
            </a:r>
            <a:endParaRPr lang="en-US" sz="3600" dirty="0"/>
          </a:p>
        </p:txBody>
      </p:sp>
      <p:sp>
        <p:nvSpPr>
          <p:cNvPr id="2" name="Curved Right Arrow 1"/>
          <p:cNvSpPr/>
          <p:nvPr/>
        </p:nvSpPr>
        <p:spPr>
          <a:xfrm rot="20019209">
            <a:off x="362416" y="1816842"/>
            <a:ext cx="2079730" cy="3892823"/>
          </a:xfrm>
          <a:prstGeom prst="curvedRightArrow">
            <a:avLst>
              <a:gd name="adj1" fmla="val 5859"/>
              <a:gd name="adj2" fmla="val 24438"/>
              <a:gd name="adj3" fmla="val 464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5" name="Rectangle 4"/>
          <p:cNvSpPr/>
          <p:nvPr/>
        </p:nvSpPr>
        <p:spPr>
          <a:xfrm>
            <a:off x="2513335" y="2615695"/>
            <a:ext cx="6500036" cy="1424643"/>
          </a:xfrm>
          <a:prstGeom prst="rect">
            <a:avLst/>
          </a:prstGeom>
          <a:solidFill>
            <a:schemeClr val="bg2">
              <a:lumMod val="50000"/>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Amanah Allah yang wajib diuruskan dengan baik mengikut landasan yang ditetapkan oleh syariat Islam</a:t>
            </a:r>
          </a:p>
        </p:txBody>
      </p:sp>
      <p:sp>
        <p:nvSpPr>
          <p:cNvPr id="7" name="Curved Right Arrow 6"/>
          <p:cNvSpPr/>
          <p:nvPr/>
        </p:nvSpPr>
        <p:spPr>
          <a:xfrm rot="20019209">
            <a:off x="922826" y="1696647"/>
            <a:ext cx="1152284" cy="2244578"/>
          </a:xfrm>
          <a:prstGeom prst="curvedRightArrow">
            <a:avLst>
              <a:gd name="adj1" fmla="val 5859"/>
              <a:gd name="adj2" fmla="val 24438"/>
              <a:gd name="adj3" fmla="val 492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Rectangle 7"/>
          <p:cNvSpPr/>
          <p:nvPr/>
        </p:nvSpPr>
        <p:spPr>
          <a:xfrm>
            <a:off x="3148248" y="4343400"/>
            <a:ext cx="5492675" cy="2286000"/>
          </a:xfrm>
          <a:prstGeom prst="rect">
            <a:avLst/>
          </a:prstGeom>
          <a:solidFill>
            <a:schemeClr val="bg2">
              <a:lumMod val="50000"/>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Salah </a:t>
            </a:r>
            <a:r>
              <a:rPr lang="sv-SE" sz="2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satu daripada empat perkara yang akan </a:t>
            </a:r>
            <a:r>
              <a:rPr lang="sv-SE"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ditanya di akhirat kelak :</a:t>
            </a:r>
            <a:endParaRPr lang="sv-SE" sz="2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endParaRPr>
          </a:p>
          <a:p>
            <a:pPr algn="ctr"/>
            <a:r>
              <a:rPr lang="ms-MY" sz="2400" b="1" dirty="0" smtClean="0">
                <a:solidFill>
                  <a:schemeClr val="accent2"/>
                </a:solidFill>
              </a:rPr>
              <a:t>1)  </a:t>
            </a:r>
            <a:r>
              <a:rPr lang="ms-MY" sz="2400" b="1" dirty="0" smtClean="0">
                <a:solidFill>
                  <a:srgbClr val="FFFF00"/>
                </a:solidFill>
              </a:rPr>
              <a:t>Dari </a:t>
            </a:r>
            <a:r>
              <a:rPr lang="ms-MY" sz="2400" b="1" dirty="0">
                <a:solidFill>
                  <a:srgbClr val="FFFF00"/>
                </a:solidFill>
              </a:rPr>
              <a:t>mana ia </a:t>
            </a:r>
            <a:r>
              <a:rPr lang="ms-MY" sz="2400" b="1" dirty="0" smtClean="0">
                <a:solidFill>
                  <a:srgbClr val="FFFF00"/>
                </a:solidFill>
              </a:rPr>
              <a:t>diperolehi. </a:t>
            </a:r>
          </a:p>
          <a:p>
            <a:pPr algn="ctr"/>
            <a:r>
              <a:rPr lang="ms-MY" sz="2400" dirty="0" smtClean="0"/>
              <a:t>  </a:t>
            </a:r>
            <a:r>
              <a:rPr lang="ms-MY" sz="2400" b="1" dirty="0" smtClean="0">
                <a:solidFill>
                  <a:schemeClr val="accent2"/>
                </a:solidFill>
              </a:rPr>
              <a:t>2)  </a:t>
            </a:r>
            <a:r>
              <a:rPr lang="ms-MY" sz="2400" b="1" dirty="0" smtClean="0">
                <a:solidFill>
                  <a:srgbClr val="FFFF00"/>
                </a:solidFill>
              </a:rPr>
              <a:t>Ke </a:t>
            </a:r>
            <a:r>
              <a:rPr lang="ms-MY" sz="2400" b="1" dirty="0">
                <a:solidFill>
                  <a:srgbClr val="FFFF00"/>
                </a:solidFill>
              </a:rPr>
              <a:t>mana ia dibelanjakan.</a:t>
            </a:r>
            <a:endParaRPr lang="sv-SE" sz="2400" b="1" dirty="0" smtClean="0">
              <a:ln w="10160">
                <a:solidFill>
                  <a:schemeClr val="accent1"/>
                </a:solidFill>
                <a:prstDash val="solid"/>
              </a:ln>
              <a:solidFill>
                <a:srgbClr val="FFFF00"/>
              </a:solidFill>
              <a:effectLst>
                <a:outerShdw blurRad="38100" dist="32000" dir="5400000" algn="tl">
                  <a:srgbClr val="000000">
                    <a:alpha val="30000"/>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60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Cloud Callout 3"/>
          <p:cNvSpPr/>
          <p:nvPr/>
        </p:nvSpPr>
        <p:spPr>
          <a:xfrm>
            <a:off x="651164" y="457200"/>
            <a:ext cx="5334000" cy="1295400"/>
          </a:xfrm>
          <a:prstGeom prst="cloudCallout">
            <a:avLst>
              <a:gd name="adj1" fmla="val -6362"/>
              <a:gd name="adj2" fmla="val 133088"/>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Rezeki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paling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p>
        </p:txBody>
      </p:sp>
      <p:sp>
        <p:nvSpPr>
          <p:cNvPr id="6" name="Rounded Rectangle 5"/>
          <p:cNvSpPr/>
          <p:nvPr/>
        </p:nvSpPr>
        <p:spPr>
          <a:xfrm>
            <a:off x="1447800" y="3048000"/>
            <a:ext cx="6477000" cy="2286000"/>
          </a:xfrm>
          <a:prstGeom prst="roundRect">
            <a:avLst/>
          </a:prstGeom>
          <a:solidFill>
            <a:srgbClr val="FFFF00">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40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Rezeki yang diperolehi hasil usaha sendiri melalui jalan yang diharuskan oleh syarak </a:t>
            </a:r>
            <a:endParaRPr lang="en-US" sz="40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258901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12405474</TotalTime>
  <Words>899</Words>
  <Application>Microsoft Office PowerPoint</Application>
  <PresentationFormat>On-screen Show (4:3)</PresentationFormat>
  <Paragraphs>112</Paragraphs>
  <Slides>35</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35</vt:i4>
      </vt:variant>
    </vt:vector>
  </HeadingPairs>
  <TitlesOfParts>
    <vt:vector size="53" baseType="lpstr">
      <vt:lpstr>A25-SQUANOVA</vt:lpstr>
      <vt:lpstr>Agency FB</vt:lpstr>
      <vt:lpstr>Aharoni</vt:lpstr>
      <vt:lpstr>Arial</vt:lpstr>
      <vt:lpstr>Arial Black</vt:lpstr>
      <vt:lpstr>Arial Rounded MT Bold</vt:lpstr>
      <vt:lpstr>Arial Unicode MS</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279</cp:revision>
  <dcterms:created xsi:type="dcterms:W3CDTF">2017-12-24T04:47:57Z</dcterms:created>
  <dcterms:modified xsi:type="dcterms:W3CDTF">2021-12-02T04:39:27Z</dcterms:modified>
</cp:coreProperties>
</file>